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6" r:id="rId3"/>
    <p:sldId id="257" r:id="rId4"/>
    <p:sldId id="258" r:id="rId5"/>
    <p:sldId id="329" r:id="rId6"/>
    <p:sldId id="366" r:id="rId7"/>
    <p:sldId id="331" r:id="rId8"/>
    <p:sldId id="349" r:id="rId9"/>
    <p:sldId id="339" r:id="rId10"/>
    <p:sldId id="370" r:id="rId11"/>
    <p:sldId id="371" r:id="rId12"/>
    <p:sldId id="359" r:id="rId13"/>
    <p:sldId id="372" r:id="rId14"/>
    <p:sldId id="265" r:id="rId15"/>
  </p:sldIdLst>
  <p:sldSz cx="9144000" cy="6858000" type="screen4x3"/>
  <p:notesSz cx="7104063" cy="10234613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AB1B"/>
    <a:srgbClr val="EDE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4" autoAdjust="0"/>
    <p:restoredTop sz="92483" autoAdjust="0"/>
  </p:normalViewPr>
  <p:slideViewPr>
    <p:cSldViewPr>
      <p:cViewPr varScale="1">
        <p:scale>
          <a:sx n="76" d="100"/>
          <a:sy n="76" d="100"/>
        </p:scale>
        <p:origin x="1482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1DF3F4-80B7-4541-82DE-302613BCAC7A}" type="doc">
      <dgm:prSet loTypeId="urn:microsoft.com/office/officeart/2005/8/layout/hList6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l-PL"/>
        </a:p>
      </dgm:t>
    </dgm:pt>
    <dgm:pt modelId="{E8B8DB24-1EC8-4F15-BE47-8B05498E1015}">
      <dgm:prSet phldrT="[Tekst]" custT="1"/>
      <dgm:spPr>
        <a:solidFill>
          <a:srgbClr val="EDEDEE"/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</a:rPr>
            <a:t>Budowanie świadomości         i podnoszenie wiedzy organów zaangażowanych w prawne aspekty ochrony przyrody</a:t>
          </a:r>
        </a:p>
      </dgm:t>
    </dgm:pt>
    <dgm:pt modelId="{C9902BAE-277B-4BAE-A8AC-1D1C5F2383C5}" type="parTrans" cxnId="{35E934F2-F9EF-4CC0-A162-0E198424AAD5}">
      <dgm:prSet/>
      <dgm:spPr/>
      <dgm:t>
        <a:bodyPr/>
        <a:lstStyle/>
        <a:p>
          <a:endParaRPr lang="pl-PL"/>
        </a:p>
      </dgm:t>
    </dgm:pt>
    <dgm:pt modelId="{86494CFA-85C8-4F0A-AA11-2D22A0133DE3}" type="sibTrans" cxnId="{35E934F2-F9EF-4CC0-A162-0E198424AAD5}">
      <dgm:prSet/>
      <dgm:spPr/>
      <dgm:t>
        <a:bodyPr/>
        <a:lstStyle/>
        <a:p>
          <a:endParaRPr lang="pl-PL"/>
        </a:p>
      </dgm:t>
    </dgm:pt>
    <dgm:pt modelId="{2082EDED-E93A-4DD8-95C5-14DBB21889F0}">
      <dgm:prSet phldrT="[Tekst]" custT="1"/>
      <dgm:spPr>
        <a:solidFill>
          <a:srgbClr val="EDEDEE"/>
        </a:solidFill>
      </dgm:spPr>
      <dgm:t>
        <a:bodyPr/>
        <a:lstStyle/>
        <a:p>
          <a:r>
            <a:rPr lang="pl-PL" sz="2000" dirty="0">
              <a:solidFill>
                <a:schemeClr val="tx1"/>
              </a:solidFill>
            </a:rPr>
            <a:t>Wspieranie koordynacji działań na rzecz prawnej ochrony przyrody</a:t>
          </a:r>
        </a:p>
      </dgm:t>
    </dgm:pt>
    <dgm:pt modelId="{3398200B-C7AF-4A05-A7D6-14229CF09764}" type="parTrans" cxnId="{6E44C336-E5B4-4D7E-AC44-8EEA56373C99}">
      <dgm:prSet/>
      <dgm:spPr/>
      <dgm:t>
        <a:bodyPr/>
        <a:lstStyle/>
        <a:p>
          <a:endParaRPr lang="pl-PL"/>
        </a:p>
      </dgm:t>
    </dgm:pt>
    <dgm:pt modelId="{882EA1C3-3AF2-45F3-BC22-A169C73E301B}" type="sibTrans" cxnId="{6E44C336-E5B4-4D7E-AC44-8EEA56373C99}">
      <dgm:prSet/>
      <dgm:spPr/>
      <dgm:t>
        <a:bodyPr/>
        <a:lstStyle/>
        <a:p>
          <a:endParaRPr lang="pl-PL"/>
        </a:p>
      </dgm:t>
    </dgm:pt>
    <dgm:pt modelId="{9CB3A2F2-67B7-46E3-B3A8-2088C2CC3F31}">
      <dgm:prSet phldrT="[Tekst]"/>
      <dgm:spPr>
        <a:solidFill>
          <a:srgbClr val="EDEDEE"/>
        </a:solidFill>
      </dgm:spPr>
      <dgm:t>
        <a:bodyPr/>
        <a:lstStyle/>
        <a:p>
          <a:r>
            <a:rPr lang="pl-PL" dirty="0">
              <a:solidFill>
                <a:schemeClr val="tx1"/>
              </a:solidFill>
            </a:rPr>
            <a:t>Wspieranie egzekwowania prawa             w zakresie ochrony przyrody</a:t>
          </a:r>
        </a:p>
      </dgm:t>
    </dgm:pt>
    <dgm:pt modelId="{9D2C53F6-F970-48DD-9599-6916E0D6D647}" type="parTrans" cxnId="{94C0C26C-5C86-4842-B1FE-58DD8619FC25}">
      <dgm:prSet/>
      <dgm:spPr/>
      <dgm:t>
        <a:bodyPr/>
        <a:lstStyle/>
        <a:p>
          <a:endParaRPr lang="pl-PL"/>
        </a:p>
      </dgm:t>
    </dgm:pt>
    <dgm:pt modelId="{EFDFE630-B3F5-45F0-A4A5-185C6AF06764}" type="sibTrans" cxnId="{94C0C26C-5C86-4842-B1FE-58DD8619FC25}">
      <dgm:prSet/>
      <dgm:spPr/>
      <dgm:t>
        <a:bodyPr/>
        <a:lstStyle/>
        <a:p>
          <a:endParaRPr lang="pl-PL"/>
        </a:p>
      </dgm:t>
    </dgm:pt>
    <dgm:pt modelId="{D7427BD1-9067-499C-9F20-2759FE872D5D}" type="pres">
      <dgm:prSet presAssocID="{6A1DF3F4-80B7-4541-82DE-302613BCAC7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2AE022-4BF7-4128-911C-B8A107A5A4B4}" type="pres">
      <dgm:prSet presAssocID="{E8B8DB24-1EC8-4F15-BE47-8B05498E1015}" presName="node" presStyleLbl="node1" presStyleIdx="0" presStyleCnt="3" custScaleX="1116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8D6F59-256D-4A98-A6D9-AEC19C86E56E}" type="pres">
      <dgm:prSet presAssocID="{86494CFA-85C8-4F0A-AA11-2D22A0133DE3}" presName="sibTrans" presStyleCnt="0"/>
      <dgm:spPr/>
    </dgm:pt>
    <dgm:pt modelId="{312A945C-A005-4A8C-B97D-B7D6E1D43646}" type="pres">
      <dgm:prSet presAssocID="{2082EDED-E93A-4DD8-95C5-14DBB21889F0}" presName="node" presStyleLbl="node1" presStyleIdx="1" presStyleCnt="3" custScaleX="110173" custLinFactNeighborX="42493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DE517-9FB4-49A5-AAB6-8D5707A58E9B}" type="pres">
      <dgm:prSet presAssocID="{882EA1C3-3AF2-45F3-BC22-A169C73E301B}" presName="sibTrans" presStyleCnt="0"/>
      <dgm:spPr/>
    </dgm:pt>
    <dgm:pt modelId="{10AEC9DD-C858-4D19-B918-9B634E11420A}" type="pres">
      <dgm:prSet presAssocID="{9CB3A2F2-67B7-46E3-B3A8-2088C2CC3F31}" presName="node" presStyleLbl="node1" presStyleIdx="2" presStyleCnt="3" custScaleX="996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5137A4-2286-4A6F-AC7B-110FA9ABB0CC}" type="presOf" srcId="{9CB3A2F2-67B7-46E3-B3A8-2088C2CC3F31}" destId="{10AEC9DD-C858-4D19-B918-9B634E11420A}" srcOrd="0" destOrd="0" presId="urn:microsoft.com/office/officeart/2005/8/layout/hList6"/>
    <dgm:cxn modelId="{101DD19F-14CE-4605-B981-E93BF6FF8F72}" type="presOf" srcId="{6A1DF3F4-80B7-4541-82DE-302613BCAC7A}" destId="{D7427BD1-9067-499C-9F20-2759FE872D5D}" srcOrd="0" destOrd="0" presId="urn:microsoft.com/office/officeart/2005/8/layout/hList6"/>
    <dgm:cxn modelId="{77A88929-1EA5-42CD-A713-5FB8D78B3BB9}" type="presOf" srcId="{2082EDED-E93A-4DD8-95C5-14DBB21889F0}" destId="{312A945C-A005-4A8C-B97D-B7D6E1D43646}" srcOrd="0" destOrd="0" presId="urn:microsoft.com/office/officeart/2005/8/layout/hList6"/>
    <dgm:cxn modelId="{6E44C336-E5B4-4D7E-AC44-8EEA56373C99}" srcId="{6A1DF3F4-80B7-4541-82DE-302613BCAC7A}" destId="{2082EDED-E93A-4DD8-95C5-14DBB21889F0}" srcOrd="1" destOrd="0" parTransId="{3398200B-C7AF-4A05-A7D6-14229CF09764}" sibTransId="{882EA1C3-3AF2-45F3-BC22-A169C73E301B}"/>
    <dgm:cxn modelId="{35E934F2-F9EF-4CC0-A162-0E198424AAD5}" srcId="{6A1DF3F4-80B7-4541-82DE-302613BCAC7A}" destId="{E8B8DB24-1EC8-4F15-BE47-8B05498E1015}" srcOrd="0" destOrd="0" parTransId="{C9902BAE-277B-4BAE-A8AC-1D1C5F2383C5}" sibTransId="{86494CFA-85C8-4F0A-AA11-2D22A0133DE3}"/>
    <dgm:cxn modelId="{94C0C26C-5C86-4842-B1FE-58DD8619FC25}" srcId="{6A1DF3F4-80B7-4541-82DE-302613BCAC7A}" destId="{9CB3A2F2-67B7-46E3-B3A8-2088C2CC3F31}" srcOrd="2" destOrd="0" parTransId="{9D2C53F6-F970-48DD-9599-6916E0D6D647}" sibTransId="{EFDFE630-B3F5-45F0-A4A5-185C6AF06764}"/>
    <dgm:cxn modelId="{54A2575F-086F-4BE9-8489-E5E574F05C53}" type="presOf" srcId="{E8B8DB24-1EC8-4F15-BE47-8B05498E1015}" destId="{232AE022-4BF7-4128-911C-B8A107A5A4B4}" srcOrd="0" destOrd="0" presId="urn:microsoft.com/office/officeart/2005/8/layout/hList6"/>
    <dgm:cxn modelId="{F0C86B53-D025-4F0B-8F3B-ECCBE9CCDD25}" type="presParOf" srcId="{D7427BD1-9067-499C-9F20-2759FE872D5D}" destId="{232AE022-4BF7-4128-911C-B8A107A5A4B4}" srcOrd="0" destOrd="0" presId="urn:microsoft.com/office/officeart/2005/8/layout/hList6"/>
    <dgm:cxn modelId="{35DFFDAD-F6BC-4ECE-A4D0-793A8A9C33CC}" type="presParOf" srcId="{D7427BD1-9067-499C-9F20-2759FE872D5D}" destId="{B48D6F59-256D-4A98-A6D9-AEC19C86E56E}" srcOrd="1" destOrd="0" presId="urn:microsoft.com/office/officeart/2005/8/layout/hList6"/>
    <dgm:cxn modelId="{96AD580E-6344-4CFF-8467-9412ACBA08E8}" type="presParOf" srcId="{D7427BD1-9067-499C-9F20-2759FE872D5D}" destId="{312A945C-A005-4A8C-B97D-B7D6E1D43646}" srcOrd="2" destOrd="0" presId="urn:microsoft.com/office/officeart/2005/8/layout/hList6"/>
    <dgm:cxn modelId="{9F900264-6935-4BC9-98E9-229DD6662BAA}" type="presParOf" srcId="{D7427BD1-9067-499C-9F20-2759FE872D5D}" destId="{ED8DE517-9FB4-49A5-AAB6-8D5707A58E9B}" srcOrd="3" destOrd="0" presId="urn:microsoft.com/office/officeart/2005/8/layout/hList6"/>
    <dgm:cxn modelId="{B52D7EBF-787C-46FE-BA5F-58765D2B6DEE}" type="presParOf" srcId="{D7427BD1-9067-499C-9F20-2759FE872D5D}" destId="{10AEC9DD-C858-4D19-B918-9B634E11420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4023992" y="1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r">
              <a:defRPr sz="1300"/>
            </a:lvl1pPr>
          </a:lstStyle>
          <a:p>
            <a:pPr>
              <a:defRPr/>
            </a:pPr>
            <a:fld id="{5D94281F-7335-46EE-90ED-A34774132E28}" type="datetimeFigureOut">
              <a:rPr lang="pl-PL"/>
              <a:pPr>
                <a:defRPr/>
              </a:pPr>
              <a:t>2021-08-02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 anchor="b"/>
          <a:lstStyle>
            <a:lvl1pPr algn="r">
              <a:defRPr sz="1300"/>
            </a:lvl1pPr>
          </a:lstStyle>
          <a:p>
            <a:pPr>
              <a:defRPr/>
            </a:pPr>
            <a:fld id="{35F80012-D169-4962-AED3-679DD47C061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0454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daty 8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r">
              <a:defRPr sz="1300"/>
            </a:lvl1pPr>
          </a:lstStyle>
          <a:p>
            <a:pPr>
              <a:defRPr/>
            </a:pPr>
            <a:fld id="{99F74DC9-E434-4B4F-AF11-B2B53DD9D2AC}" type="datetimeFigureOut">
              <a:rPr lang="pl-PL"/>
              <a:pPr>
                <a:defRPr/>
              </a:pPr>
              <a:t>2021-08-02</a:t>
            </a:fld>
            <a:endParaRPr lang="pl-PL"/>
          </a:p>
        </p:txBody>
      </p:sp>
      <p:sp>
        <p:nvSpPr>
          <p:cNvPr id="10" name="Symbol zastępczy notatek 9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5"/>
          </a:xfrm>
          <a:prstGeom prst="rect">
            <a:avLst/>
          </a:prstGeom>
        </p:spPr>
        <p:txBody>
          <a:bodyPr vert="horz" lIns="95418" tIns="47709" rIns="95418" bIns="47709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11" name="Symbol zastępczy nagłówka 10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" name="Symbol zastępczy obrazu slajdu 11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18" tIns="47709" rIns="95418" bIns="47709" rtlCol="0" anchor="ctr"/>
          <a:lstStyle/>
          <a:p>
            <a:pPr lvl="0"/>
            <a:endParaRPr lang="pl-PL" noProof="0"/>
          </a:p>
        </p:txBody>
      </p:sp>
      <p:sp>
        <p:nvSpPr>
          <p:cNvPr id="13" name="Symbol zastępczy stopki 12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" name="Symbol zastępczy numeru slajdu 13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0"/>
          </a:xfrm>
          <a:prstGeom prst="rect">
            <a:avLst/>
          </a:prstGeom>
        </p:spPr>
        <p:txBody>
          <a:bodyPr vert="horz" lIns="95418" tIns="47709" rIns="95418" bIns="47709" rtlCol="0" anchor="b"/>
          <a:lstStyle>
            <a:lvl1pPr algn="r">
              <a:defRPr sz="1300"/>
            </a:lvl1pPr>
          </a:lstStyle>
          <a:p>
            <a:pPr>
              <a:defRPr/>
            </a:pPr>
            <a:fld id="{46530659-AB27-45C3-8EB9-3E1D5AA363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2328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3 727 704,3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6086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986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208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66105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6996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3936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142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3336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Na</a:t>
            </a:r>
            <a:r>
              <a:rPr lang="pl-PL" baseline="0" dirty="0"/>
              <a:t> sukces kursu pośrednio wpływać też może  konkurs z nagrodami, który ogłosiliśmy 21 lutego br. Polega on na opisaniu jednej interwencji z zakresu </a:t>
            </a:r>
            <a:r>
              <a:rPr lang="pl-PL" baseline="0" dirty="0" err="1"/>
              <a:t>iochriony</a:t>
            </a:r>
            <a:r>
              <a:rPr lang="pl-PL" baseline="0" dirty="0"/>
              <a:t> przyrody która została skonsultowana z </a:t>
            </a:r>
            <a:r>
              <a:rPr lang="pl-PL" baseline="0" dirty="0" err="1"/>
              <a:t>rdos</a:t>
            </a:r>
            <a:r>
              <a:rPr lang="pl-PL" baseline="0" dirty="0"/>
              <a:t>. Nagrody </a:t>
            </a:r>
            <a:r>
              <a:rPr lang="pl-PL" baseline="0" dirty="0" err="1"/>
              <a:t>sa</a:t>
            </a:r>
            <a:r>
              <a:rPr lang="pl-PL" baseline="0" dirty="0"/>
              <a:t> bardzo atrakcyjne.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413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9986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948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94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30659-AB27-45C3-8EB9-3E1D5AA3638A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986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2267744" y="5661248"/>
            <a:ext cx="5257007" cy="119675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782" y="5760240"/>
            <a:ext cx="2018593" cy="998767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907" y="5809341"/>
            <a:ext cx="2018593" cy="998767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020692"/>
            <a:ext cx="796748" cy="576064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78" y="5805264"/>
            <a:ext cx="2018593" cy="9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36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94CE6-DFD5-4EB6-ADBC-151198222C4E}" type="datetimeFigureOut">
              <a:rPr lang="pl-PL"/>
              <a:pPr>
                <a:defRPr/>
              </a:pPr>
              <a:t>2021-08-02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D4004-7D47-4295-9AED-4BF8B4EBEA8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907" y="5809341"/>
            <a:ext cx="2018593" cy="998767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020692"/>
            <a:ext cx="796748" cy="576064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78" y="5805264"/>
            <a:ext cx="2018593" cy="99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13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1525588" y="6356350"/>
            <a:ext cx="95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F10B98-A5EF-4971-AFB2-BAB22ACBFA0E}" type="datetimeFigureOut">
              <a:rPr lang="pl-PL"/>
              <a:pPr>
                <a:defRPr/>
              </a:pPr>
              <a:t>2021-08-02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627313" y="6356350"/>
            <a:ext cx="48974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631113" y="6356350"/>
            <a:ext cx="10556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782CFB-A64C-4697-BE29-C6C618F1CE0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6020692"/>
            <a:ext cx="796748" cy="576064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078" y="5805264"/>
            <a:ext cx="2018593" cy="9987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7AB27"/>
        </a:buClr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57AB27"/>
        </a:buClr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57AB27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57AB27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57AB27"/>
        </a:buClr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99592" y="1132289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3600" dirty="0"/>
              <a:t>LIFE15GIE/PL/000758</a:t>
            </a:r>
          </a:p>
          <a:p>
            <a:pPr algn="r"/>
            <a:r>
              <a:rPr lang="pl-PL" sz="3600" b="1" dirty="0"/>
              <a:t> </a:t>
            </a:r>
          </a:p>
          <a:p>
            <a:pPr algn="r"/>
            <a:r>
              <a:rPr lang="pl-PL" sz="3600" b="1" i="1" dirty="0"/>
              <a:t>Masz prawo do skutecznej ochrony przyrody</a:t>
            </a:r>
            <a:endParaRPr lang="pl-PL" sz="3600" dirty="0"/>
          </a:p>
        </p:txBody>
      </p:sp>
      <p:sp>
        <p:nvSpPr>
          <p:cNvPr id="4" name="Prostokąt 3"/>
          <p:cNvSpPr/>
          <p:nvPr/>
        </p:nvSpPr>
        <p:spPr>
          <a:xfrm>
            <a:off x="2411760" y="4477182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2000" dirty="0" smtClean="0"/>
              <a:t> </a:t>
            </a:r>
            <a:endParaRPr lang="pl-PL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5319" y="0"/>
            <a:ext cx="7848872" cy="1143000"/>
          </a:xfrm>
        </p:spPr>
        <p:txBody>
          <a:bodyPr/>
          <a:lstStyle/>
          <a:p>
            <a:pPr algn="r"/>
            <a:r>
              <a:rPr lang="pl-PL" sz="3600" dirty="0"/>
              <a:t>Szkolenia dla organizacji pozarządowych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286546" y="1138568"/>
            <a:ext cx="7525813" cy="26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pl-PL" sz="1800" dirty="0">
              <a:solidFill>
                <a:prstClr val="black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prstClr val="black"/>
                </a:solidFill>
              </a:rPr>
              <a:t>odbiorcy: organizacje pozarządowe, które mają w statucie ochronę przyrody/środowiska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prstClr val="black"/>
                </a:solidFill>
              </a:rPr>
              <a:t>w latach 2018, 2019 i 2020 r. zorganizowano </a:t>
            </a:r>
            <a:r>
              <a:rPr lang="pl-PL" sz="1800" dirty="0">
                <a:solidFill>
                  <a:prstClr val="black"/>
                </a:solidFill>
              </a:rPr>
              <a:t>3 szkolenia</a:t>
            </a:r>
            <a:r>
              <a:rPr lang="pl-PL" sz="1800" dirty="0" smtClean="0">
                <a:solidFill>
                  <a:prstClr val="black"/>
                </a:solidFill>
              </a:rPr>
              <a:t>:</a:t>
            </a:r>
            <a:endParaRPr lang="pl-PL" sz="1800" dirty="0">
              <a:solidFill>
                <a:prstClr val="black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 smtClean="0"/>
              <a:t>przeszkolono </a:t>
            </a:r>
            <a:r>
              <a:rPr lang="pl-PL" sz="1800" dirty="0"/>
              <a:t>łącznie </a:t>
            </a:r>
            <a:r>
              <a:rPr lang="pl-PL" sz="1800" b="1" dirty="0">
                <a:solidFill>
                  <a:srgbClr val="58AB1B"/>
                </a:solidFill>
              </a:rPr>
              <a:t>34</a:t>
            </a:r>
            <a:r>
              <a:rPr lang="pl-PL" sz="1800" dirty="0"/>
              <a:t> osoby reprezentujące 21 organizacji. </a:t>
            </a:r>
            <a:endParaRPr lang="pl-PL" sz="1800" dirty="0">
              <a:solidFill>
                <a:prstClr val="black"/>
              </a:solidFill>
            </a:endParaRPr>
          </a:p>
          <a:p>
            <a:pPr marL="0" indent="0">
              <a:buFont typeface="Arial" charset="0"/>
              <a:buNone/>
            </a:pPr>
            <a:endParaRPr lang="pl-PL" sz="18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888" y="3221904"/>
            <a:ext cx="3480484" cy="1944216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6"/>
          <a:stretch/>
        </p:blipFill>
        <p:spPr>
          <a:xfrm>
            <a:off x="282577" y="3212976"/>
            <a:ext cx="3570292" cy="195314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pole tekstowe 7"/>
          <p:cNvSpPr txBox="1"/>
          <p:nvPr/>
        </p:nvSpPr>
        <p:spPr>
          <a:xfrm>
            <a:off x="8704426" y="5377914"/>
            <a:ext cx="338554" cy="14127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1000" i="1" dirty="0">
                <a:solidFill>
                  <a:prstClr val="black"/>
                </a:solidFill>
              </a:rPr>
              <a:t>Fot.: GDOŚ </a:t>
            </a:r>
          </a:p>
        </p:txBody>
      </p:sp>
    </p:spTree>
    <p:extLst>
      <p:ext uri="{BB962C8B-B14F-4D97-AF65-F5344CB8AC3E}">
        <p14:creationId xmlns:p14="http://schemas.microsoft.com/office/powerpoint/2010/main" val="1850050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" t="12659" r="28842" b="18363"/>
          <a:stretch/>
        </p:blipFill>
        <p:spPr>
          <a:xfrm>
            <a:off x="6679263" y="4149080"/>
            <a:ext cx="2366955" cy="17749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5" t="35300" r="11625"/>
          <a:stretch/>
        </p:blipFill>
        <p:spPr>
          <a:xfrm>
            <a:off x="5868144" y="2801621"/>
            <a:ext cx="2353538" cy="175297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1897" y="188640"/>
            <a:ext cx="6563072" cy="1143000"/>
          </a:xfrm>
        </p:spPr>
        <p:txBody>
          <a:bodyPr/>
          <a:lstStyle/>
          <a:p>
            <a:pPr algn="r"/>
            <a:r>
              <a:rPr lang="pl-PL" sz="3600" dirty="0"/>
              <a:t>Zielone staże w </a:t>
            </a:r>
            <a:r>
              <a:rPr lang="pl-PL" sz="3600" dirty="0" err="1"/>
              <a:t>rdoś</a:t>
            </a:r>
            <a:endParaRPr lang="pl-PL" sz="3600" dirty="0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467544" y="2204864"/>
            <a:ext cx="5256584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endParaRPr lang="pl-PL" sz="1800" dirty="0">
              <a:solidFill>
                <a:prstClr val="black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z</a:t>
            </a:r>
            <a:r>
              <a:rPr lang="pl-PL" sz="1800" dirty="0" smtClean="0"/>
              <a:t>organizowano 3-miesięczne </a:t>
            </a:r>
            <a:r>
              <a:rPr lang="pl-PL" sz="1800" dirty="0"/>
              <a:t>staże w 13 regionalnych dyrekcjach ochrony </a:t>
            </a:r>
            <a:r>
              <a:rPr lang="pl-PL" sz="1800" dirty="0" smtClean="0"/>
              <a:t>środowiska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prstClr val="black"/>
                </a:solidFill>
              </a:rPr>
              <a:t>odbiorcy</a:t>
            </a:r>
            <a:r>
              <a:rPr lang="pl-PL" sz="1800" dirty="0">
                <a:solidFill>
                  <a:prstClr val="black"/>
                </a:solidFill>
              </a:rPr>
              <a:t>: studenci i osoby zagrożone wykluczeniem na rynku </a:t>
            </a:r>
            <a:r>
              <a:rPr lang="pl-PL" sz="1800" dirty="0" smtClean="0">
                <a:solidFill>
                  <a:prstClr val="black"/>
                </a:solidFill>
              </a:rPr>
              <a:t>pracy</a:t>
            </a:r>
            <a:endParaRPr lang="pl-PL" sz="1800" dirty="0">
              <a:solidFill>
                <a:prstClr val="black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prstClr val="black"/>
                </a:solidFill>
              </a:rPr>
              <a:t>łącznie </a:t>
            </a:r>
            <a:r>
              <a:rPr lang="pl-PL" sz="1800" b="1" dirty="0">
                <a:solidFill>
                  <a:srgbClr val="58AB1B"/>
                </a:solidFill>
              </a:rPr>
              <a:t>26</a:t>
            </a:r>
            <a:r>
              <a:rPr lang="pl-PL" sz="1800" dirty="0">
                <a:solidFill>
                  <a:prstClr val="black"/>
                </a:solidFill>
              </a:rPr>
              <a:t> stażystów świadczyło pracę </a:t>
            </a:r>
          </a:p>
          <a:p>
            <a:pPr>
              <a:buFont typeface="Wingdings" panose="05000000000000000000" pitchFamily="2" charset="2"/>
              <a:buChar char="q"/>
            </a:pPr>
            <a:endParaRPr lang="pl-PL" sz="1800" dirty="0">
              <a:solidFill>
                <a:prstClr val="black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2" t="26182"/>
          <a:stretch/>
        </p:blipFill>
        <p:spPr>
          <a:xfrm>
            <a:off x="6668422" y="1331640"/>
            <a:ext cx="2349958" cy="17749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pole tekstowe 11"/>
          <p:cNvSpPr txBox="1"/>
          <p:nvPr/>
        </p:nvSpPr>
        <p:spPr>
          <a:xfrm>
            <a:off x="8704426" y="5377914"/>
            <a:ext cx="338554" cy="14127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1000" i="1" dirty="0">
                <a:solidFill>
                  <a:prstClr val="black"/>
                </a:solidFill>
              </a:rPr>
              <a:t>Fot.: GDOŚ </a:t>
            </a:r>
          </a:p>
        </p:txBody>
      </p:sp>
    </p:spTree>
    <p:extLst>
      <p:ext uri="{BB962C8B-B14F-4D97-AF65-F5344CB8AC3E}">
        <p14:creationId xmlns:p14="http://schemas.microsoft.com/office/powerpoint/2010/main" val="840718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 txBox="1">
            <a:spLocks/>
          </p:cNvSpPr>
          <p:nvPr/>
        </p:nvSpPr>
        <p:spPr bwMode="auto">
          <a:xfrm>
            <a:off x="2699792" y="548680"/>
            <a:ext cx="598700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pl-PL" sz="3600" dirty="0"/>
              <a:t>Materiały promujące tematykę i działania projektu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323528" y="1864271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/>
              <a:t>Strona internetowa - </a:t>
            </a:r>
            <a:r>
              <a:rPr lang="pl-PL" b="1" dirty="0">
                <a:solidFill>
                  <a:srgbClr val="58AB1B"/>
                </a:solidFill>
              </a:rPr>
              <a:t>20 699 </a:t>
            </a:r>
            <a:r>
              <a:rPr lang="pl-PL" dirty="0" smtClean="0"/>
              <a:t>odsłon</a:t>
            </a:r>
          </a:p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 smtClean="0"/>
              <a:t>Zbiór orzeczeń sądowych z zakresu prawnej ochrony przyrody</a:t>
            </a:r>
          </a:p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 smtClean="0"/>
              <a:t>Glosariusz podstawowych pojęć z zakresu ochrony przyrody</a:t>
            </a:r>
            <a:endParaRPr lang="pl-P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006" y="2960192"/>
            <a:ext cx="5187851" cy="2417590"/>
          </a:xfrm>
          <a:prstGeom prst="rect">
            <a:avLst/>
          </a:prstGeom>
          <a:ln w="317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046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2699792" y="548680"/>
            <a:ext cx="598700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pl-PL" sz="3600" dirty="0"/>
              <a:t>Komunikacja projektu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45" y="4356552"/>
            <a:ext cx="2795671" cy="131210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523" y="4370353"/>
            <a:ext cx="2854925" cy="131811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531" y="4370353"/>
            <a:ext cx="2732077" cy="129830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pole tekstowe 9"/>
          <p:cNvSpPr txBox="1"/>
          <p:nvPr/>
        </p:nvSpPr>
        <p:spPr>
          <a:xfrm>
            <a:off x="323528" y="1864271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/>
              <a:t>realizacja kampanii informacyjno-edukacyjnej w mediach społecznościowych w </a:t>
            </a:r>
            <a:r>
              <a:rPr lang="pl-PL" dirty="0" smtClean="0"/>
              <a:t>2020 </a:t>
            </a:r>
            <a:r>
              <a:rPr lang="pl-PL" dirty="0"/>
              <a:t>r.</a:t>
            </a:r>
          </a:p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/>
              <a:t>realizacja kampanii informacyjno-edukacyjnej w środkach transportu w 6 największych miastach Polski w </a:t>
            </a:r>
            <a:r>
              <a:rPr lang="pl-PL" dirty="0" smtClean="0"/>
              <a:t>2020 </a:t>
            </a:r>
            <a:r>
              <a:rPr lang="pl-PL" dirty="0"/>
              <a:t>r. </a:t>
            </a:r>
          </a:p>
          <a:p>
            <a:pPr marL="742950" lvl="1" indent="-28575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/>
              <a:t>kampania dotarła do </a:t>
            </a:r>
            <a:r>
              <a:rPr lang="pl-PL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143 484 użytkowników Facebooka</a:t>
            </a:r>
            <a:r>
              <a:rPr lang="pl-PL" dirty="0">
                <a:latin typeface="+mj-lt"/>
              </a:rPr>
              <a:t> i 42 700 użytkowników YouTube</a:t>
            </a:r>
          </a:p>
        </p:txBody>
      </p:sp>
    </p:spTree>
    <p:extLst>
      <p:ext uri="{BB962C8B-B14F-4D97-AF65-F5344CB8AC3E}">
        <p14:creationId xmlns:p14="http://schemas.microsoft.com/office/powerpoint/2010/main" val="2503059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-1044624" y="404664"/>
            <a:ext cx="8579296" cy="1143000"/>
          </a:xfrm>
        </p:spPr>
        <p:txBody>
          <a:bodyPr/>
          <a:lstStyle/>
          <a:p>
            <a:pPr algn="r"/>
            <a:r>
              <a:rPr lang="pl-PL" dirty="0"/>
              <a:t>Kontakt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899592" y="2060848"/>
            <a:ext cx="6408712" cy="2592288"/>
          </a:xfrm>
          <a:prstGeom prst="roundRect">
            <a:avLst/>
          </a:prstGeom>
          <a:solidFill>
            <a:srgbClr val="EDE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Zespół projektu LIFE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Departament Realizacji Projektów Przyrodniczych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Generalnej Dyrekcji Ochrony Środowiska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ul. Chłodna 64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00-872 Warszawa</a:t>
            </a:r>
          </a:p>
          <a:p>
            <a:pPr algn="ctr"/>
            <a:r>
              <a:rPr lang="pl-PL" dirty="0">
                <a:solidFill>
                  <a:schemeClr val="tx1"/>
                </a:solidFill>
              </a:rPr>
              <a:t>E-mail: </a:t>
            </a:r>
            <a:r>
              <a:rPr lang="pl-PL" dirty="0">
                <a:solidFill>
                  <a:srgbClr val="58AB1B"/>
                </a:solidFill>
                <a:latin typeface="Arial" charset="0"/>
              </a:rPr>
              <a:t>masz_prawo@gdos.gov.pl</a:t>
            </a:r>
          </a:p>
        </p:txBody>
      </p:sp>
    </p:spTree>
    <p:extLst>
      <p:ext uri="{BB962C8B-B14F-4D97-AF65-F5344CB8AC3E}">
        <p14:creationId xmlns:p14="http://schemas.microsoft.com/office/powerpoint/2010/main" val="2030201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99792" y="548680"/>
            <a:ext cx="5987008" cy="1143000"/>
          </a:xfrm>
        </p:spPr>
        <p:txBody>
          <a:bodyPr/>
          <a:lstStyle/>
          <a:p>
            <a:pPr algn="r"/>
            <a:r>
              <a:rPr lang="pl-PL" sz="3600" dirty="0"/>
              <a:t>Finansowanie projektu</a:t>
            </a:r>
            <a:br>
              <a:rPr lang="pl-PL" sz="3600" dirty="0"/>
            </a:br>
            <a:endParaRPr lang="pl-PL" sz="3600" dirty="0"/>
          </a:p>
        </p:txBody>
      </p:sp>
      <p:sp>
        <p:nvSpPr>
          <p:cNvPr id="4" name="Prostokąt zaokrąglony 3"/>
          <p:cNvSpPr/>
          <p:nvPr/>
        </p:nvSpPr>
        <p:spPr>
          <a:xfrm>
            <a:off x="899592" y="2060848"/>
            <a:ext cx="6408712" cy="2592288"/>
          </a:xfrm>
          <a:prstGeom prst="roundRect">
            <a:avLst/>
          </a:prstGeom>
          <a:solidFill>
            <a:srgbClr val="EDED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tx1"/>
                </a:solidFill>
              </a:rPr>
              <a:t>Wartość projektu: </a:t>
            </a:r>
            <a:r>
              <a:rPr lang="pl-PL" dirty="0">
                <a:solidFill>
                  <a:schemeClr val="tx1"/>
                </a:solidFill>
              </a:rPr>
              <a:t>898 242 EUR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chemeClr val="tx1"/>
                </a:solidFill>
              </a:rPr>
              <a:t>Źródła finansowania</a:t>
            </a:r>
            <a:r>
              <a:rPr lang="pl-PL" dirty="0">
                <a:solidFill>
                  <a:schemeClr val="tx1"/>
                </a:solidFill>
              </a:rPr>
              <a:t>: Projekt współfinansowany w 60% ze środków Unii Europejskiej w ramach Programu LIFE </a:t>
            </a:r>
          </a:p>
          <a:p>
            <a:r>
              <a:rPr lang="pl-PL" dirty="0">
                <a:solidFill>
                  <a:schemeClr val="tx1"/>
                </a:solidFill>
              </a:rPr>
              <a:t>i w 37,23% ze środków Narodowego Funduszu Ochrony Środowiska i Gospodarki Wodnej</a:t>
            </a:r>
          </a:p>
          <a:p>
            <a:endParaRPr lang="pl-PL" dirty="0">
              <a:solidFill>
                <a:schemeClr val="tx1"/>
              </a:solidFill>
            </a:endParaRPr>
          </a:p>
          <a:p>
            <a:r>
              <a:rPr lang="pl-PL" b="1" dirty="0">
                <a:solidFill>
                  <a:schemeClr val="tx1"/>
                </a:solidFill>
              </a:rPr>
              <a:t>Okres realizacji projektu: </a:t>
            </a:r>
            <a:r>
              <a:rPr lang="pl-PL" dirty="0">
                <a:solidFill>
                  <a:schemeClr val="tx1"/>
                </a:solidFill>
              </a:rPr>
              <a:t>01.08.2016 – 30.09.2021</a:t>
            </a:r>
          </a:p>
        </p:txBody>
      </p:sp>
    </p:spTree>
    <p:extLst>
      <p:ext uri="{BB962C8B-B14F-4D97-AF65-F5344CB8AC3E}">
        <p14:creationId xmlns:p14="http://schemas.microsoft.com/office/powerpoint/2010/main" val="2673602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5410944" cy="1143000"/>
          </a:xfrm>
        </p:spPr>
        <p:txBody>
          <a:bodyPr/>
          <a:lstStyle/>
          <a:p>
            <a:pPr algn="r"/>
            <a:r>
              <a:rPr lang="pl-PL" sz="3600" dirty="0"/>
              <a:t>Główne cele projektu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7128792" cy="3589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57057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63072" cy="1143000"/>
          </a:xfrm>
        </p:spPr>
        <p:txBody>
          <a:bodyPr/>
          <a:lstStyle/>
          <a:p>
            <a:pPr algn="r"/>
            <a:r>
              <a:rPr lang="pl-PL" sz="3600" dirty="0"/>
              <a:t>Zaangażowane podmioty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611560" y="1700808"/>
            <a:ext cx="5987008" cy="3096344"/>
          </a:xfrm>
        </p:spPr>
        <p:txBody>
          <a:bodyPr/>
          <a:lstStyle/>
          <a:p>
            <a:pPr marL="0" indent="0">
              <a:buNone/>
            </a:pPr>
            <a:r>
              <a:rPr lang="pl-PL" sz="1800" b="1" dirty="0"/>
              <a:t>Komitet Sterujący: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Główny Inspektorat Ochrony Środowiska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Krajowa Szkoła Sądownictwa i Prokuratury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Komenda Główna Policji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Prokuratura Krajowa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regionalne dyrekcje ochrony środowiska</a:t>
            </a:r>
          </a:p>
          <a:p>
            <a:pPr marL="0" indent="0">
              <a:buNone/>
            </a:pPr>
            <a:r>
              <a:rPr lang="pl-PL" sz="1800" b="1" dirty="0"/>
              <a:t>Dodatkowa współpraca: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Instytut Badawczy Leśnictwa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Dyrekcja Generalna Lasów Państwowych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Krajowa Administracja Skarbowa</a:t>
            </a:r>
          </a:p>
          <a:p>
            <a:pPr marL="0" indent="0">
              <a:buNone/>
            </a:pPr>
            <a:endParaRPr lang="pl-PL" sz="1800" dirty="0"/>
          </a:p>
          <a:p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022209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563072" cy="1143000"/>
          </a:xfrm>
        </p:spPr>
        <p:txBody>
          <a:bodyPr/>
          <a:lstStyle/>
          <a:p>
            <a:pPr algn="r"/>
            <a:r>
              <a:rPr lang="pl-PL" sz="3600" dirty="0"/>
              <a:t>Kurs e-learningowy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611560" y="1700808"/>
            <a:ext cx="6624736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Ponad </a:t>
            </a:r>
            <a:r>
              <a:rPr lang="pl-PL" sz="1800" b="1" dirty="0">
                <a:solidFill>
                  <a:srgbClr val="58AB1B"/>
                </a:solidFill>
              </a:rPr>
              <a:t>10 000 </a:t>
            </a:r>
            <a:r>
              <a:rPr lang="pl-PL" sz="1800" dirty="0"/>
              <a:t>osób ukończyło kurs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l-PL" sz="1800" dirty="0"/>
              <a:t>95% kursantów reprezentuje organy ścigania</a:t>
            </a:r>
            <a:endParaRPr lang="pl-PL" sz="1800" i="1" dirty="0"/>
          </a:p>
          <a:p>
            <a:pPr marL="0" indent="0">
              <a:buNone/>
            </a:pPr>
            <a:endParaRPr lang="pl-PL" sz="1800" dirty="0"/>
          </a:p>
          <a:p>
            <a:endParaRPr lang="pl-PL" sz="1800" dirty="0"/>
          </a:p>
          <a:p>
            <a:endParaRPr lang="pl-PL" sz="1800" dirty="0"/>
          </a:p>
          <a:p>
            <a:endParaRPr lang="pl-PL" sz="1800" dirty="0"/>
          </a:p>
          <a:p>
            <a:endParaRPr lang="pl-PL" sz="1800" dirty="0"/>
          </a:p>
          <a:p>
            <a:endParaRPr lang="pl-PL" sz="1800" dirty="0"/>
          </a:p>
          <a:p>
            <a:pPr marL="0" indent="0">
              <a:buNone/>
            </a:pPr>
            <a:endParaRPr lang="pl-PL" sz="1800" dirty="0"/>
          </a:p>
        </p:txBody>
      </p:sp>
      <p:pic>
        <p:nvPicPr>
          <p:cNvPr id="1026" name="Picture 2" descr="2_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38128"/>
            <a:ext cx="4100524" cy="23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2_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600400" cy="228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82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50727" y="116632"/>
            <a:ext cx="5987008" cy="1008112"/>
          </a:xfrm>
        </p:spPr>
        <p:txBody>
          <a:bodyPr/>
          <a:lstStyle/>
          <a:p>
            <a:pPr algn="r"/>
            <a:r>
              <a:rPr lang="pl-PL" sz="3600" dirty="0"/>
              <a:t>Konkurs dla Policji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8619"/>
            <a:ext cx="3957253" cy="2639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08307"/>
            <a:ext cx="3882458" cy="2638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rostokąt 6"/>
          <p:cNvSpPr/>
          <p:nvPr/>
        </p:nvSpPr>
        <p:spPr>
          <a:xfrm>
            <a:off x="428027" y="6649929"/>
            <a:ext cx="886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000" i="1" dirty="0">
                <a:latin typeface="+mn-lt"/>
              </a:rPr>
              <a:t>Fot.: GDOŚ </a:t>
            </a:r>
          </a:p>
        </p:txBody>
      </p:sp>
      <p:sp>
        <p:nvSpPr>
          <p:cNvPr id="3" name="Prostokąt 2"/>
          <p:cNvSpPr/>
          <p:nvPr/>
        </p:nvSpPr>
        <p:spPr>
          <a:xfrm>
            <a:off x="683568" y="1628800"/>
            <a:ext cx="6174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58AB1B"/>
              </a:buClr>
              <a:buFont typeface="Wingdings" panose="05000000000000000000" pitchFamily="2" charset="2"/>
              <a:buChar char="q"/>
            </a:pPr>
            <a:r>
              <a:rPr lang="pl-PL" dirty="0"/>
              <a:t>uczestnicy: komendy i komisariaty policji oraz jednostki straży gminnych (miejskich)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375876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563072" cy="1143000"/>
          </a:xfrm>
        </p:spPr>
        <p:txBody>
          <a:bodyPr/>
          <a:lstStyle/>
          <a:p>
            <a:pPr algn="r"/>
            <a:r>
              <a:rPr lang="pl-PL" sz="3600" dirty="0"/>
              <a:t>Szkolenia dla Policji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323528" y="1483668"/>
            <a:ext cx="6224977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/>
              <a:t>w</a:t>
            </a:r>
            <a:r>
              <a:rPr lang="pl-PL" sz="1800" dirty="0" smtClean="0"/>
              <a:t> latach 2018-2019 zorganizowano 17 </a:t>
            </a:r>
            <a:r>
              <a:rPr lang="pl-PL" sz="1800" dirty="0"/>
              <a:t>dwudniowych szkoleń na terenie całego kraju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 smtClean="0"/>
              <a:t>łącznie </a:t>
            </a:r>
            <a:r>
              <a:rPr lang="pl-PL" sz="1800" dirty="0"/>
              <a:t>przeszkolono </a:t>
            </a:r>
            <a:r>
              <a:rPr lang="pl-PL" sz="1800" b="1" dirty="0">
                <a:solidFill>
                  <a:srgbClr val="58AB1B"/>
                </a:solidFill>
              </a:rPr>
              <a:t>518 </a:t>
            </a:r>
            <a:r>
              <a:rPr lang="pl-PL" sz="1800" dirty="0" smtClean="0"/>
              <a:t>funkcjonariuszy</a:t>
            </a:r>
            <a:endParaRPr lang="pl-PL" sz="18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44824"/>
            <a:ext cx="2301720" cy="3465512"/>
          </a:xfrm>
          <a:prstGeom prst="rect">
            <a:avLst/>
          </a:prstGeom>
        </p:spPr>
      </p:pic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82" y="2725166"/>
            <a:ext cx="3850573" cy="2553717"/>
          </a:xfrm>
        </p:spPr>
      </p:pic>
    </p:spTree>
    <p:extLst>
      <p:ext uri="{BB962C8B-B14F-4D97-AF65-F5344CB8AC3E}">
        <p14:creationId xmlns:p14="http://schemas.microsoft.com/office/powerpoint/2010/main" val="711291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126124" cy="1008112"/>
          </a:xfrm>
        </p:spPr>
        <p:txBody>
          <a:bodyPr/>
          <a:lstStyle/>
          <a:p>
            <a:pPr algn="r"/>
            <a:r>
              <a:rPr lang="pl-PL" sz="3600" dirty="0"/>
              <a:t>Szkolenia dla prokuratorów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39552" y="1304764"/>
            <a:ext cx="700579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>
                <a:solidFill>
                  <a:prstClr val="black"/>
                </a:solidFill>
              </a:rPr>
              <a:t>w</a:t>
            </a:r>
            <a:r>
              <a:rPr lang="pl-PL" sz="1800" dirty="0" smtClean="0">
                <a:solidFill>
                  <a:prstClr val="black"/>
                </a:solidFill>
              </a:rPr>
              <a:t> 2019 r. zorganizowano 11 </a:t>
            </a:r>
            <a:r>
              <a:rPr lang="pl-PL" sz="1800" dirty="0">
                <a:solidFill>
                  <a:prstClr val="black"/>
                </a:solidFill>
              </a:rPr>
              <a:t>dwudniowych szkoleń na terenie całego kraju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prstClr val="black"/>
                </a:solidFill>
              </a:rPr>
              <a:t>przeszkolono </a:t>
            </a:r>
            <a:r>
              <a:rPr lang="pl-PL" sz="1800" dirty="0">
                <a:solidFill>
                  <a:prstClr val="black"/>
                </a:solidFill>
              </a:rPr>
              <a:t>łącznie </a:t>
            </a:r>
            <a:r>
              <a:rPr lang="pl-PL" sz="1800" b="1" dirty="0">
                <a:solidFill>
                  <a:srgbClr val="58AB1B"/>
                </a:solidFill>
              </a:rPr>
              <a:t>265</a:t>
            </a:r>
            <a:r>
              <a:rPr lang="pl-PL" sz="1800" dirty="0">
                <a:solidFill>
                  <a:prstClr val="black"/>
                </a:solidFill>
              </a:rPr>
              <a:t> prokuratorów i asystentów prokuratorów 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8704426" y="5377914"/>
            <a:ext cx="338554" cy="14127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1000" i="1" dirty="0">
                <a:solidFill>
                  <a:prstClr val="black"/>
                </a:solidFill>
              </a:rPr>
              <a:t>Fot.: GDOŚ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27" y="3068960"/>
            <a:ext cx="3264363" cy="24482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988" y="3068960"/>
            <a:ext cx="3264362" cy="24482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077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44996" y="260648"/>
            <a:ext cx="5904656" cy="1143000"/>
          </a:xfrm>
        </p:spPr>
        <p:txBody>
          <a:bodyPr/>
          <a:lstStyle/>
          <a:p>
            <a:pPr algn="r"/>
            <a:r>
              <a:rPr lang="pl-PL" sz="3600" dirty="0"/>
              <a:t>Szkolenia dla sędziów</a:t>
            </a:r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523192" y="1556792"/>
            <a:ext cx="6984776" cy="382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7AB27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/>
              <a:t>w</a:t>
            </a:r>
            <a:r>
              <a:rPr lang="pl-PL" sz="1800" dirty="0" smtClean="0"/>
              <a:t> 2020 r. zorganizowano 5 </a:t>
            </a:r>
            <a:r>
              <a:rPr lang="pl-PL" sz="1800" dirty="0"/>
              <a:t>dwudniowych szkoleń na terenie całego kraju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pl-PL" sz="1800" dirty="0" smtClean="0"/>
              <a:t>przeszkolono </a:t>
            </a:r>
            <a:r>
              <a:rPr lang="pl-PL" sz="1800" dirty="0"/>
              <a:t>łącznie </a:t>
            </a:r>
            <a:r>
              <a:rPr lang="pl-PL" sz="1800" b="1" dirty="0">
                <a:solidFill>
                  <a:srgbClr val="58AB1B"/>
                </a:solidFill>
              </a:rPr>
              <a:t>90</a:t>
            </a:r>
            <a:r>
              <a:rPr lang="pl-PL" sz="1800" dirty="0"/>
              <a:t> </a:t>
            </a:r>
            <a:r>
              <a:rPr lang="pl-PL" sz="1800" dirty="0">
                <a:solidFill>
                  <a:prstClr val="black"/>
                </a:solidFill>
              </a:rPr>
              <a:t>sędziów. 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pl-PL" sz="1800" dirty="0"/>
          </a:p>
        </p:txBody>
      </p:sp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367" y="3119183"/>
            <a:ext cx="3664174" cy="2433668"/>
          </a:xfrm>
        </p:spPr>
      </p:pic>
      <p:pic>
        <p:nvPicPr>
          <p:cNvPr id="5" name="Symbol zastępczy zawartości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110511"/>
            <a:ext cx="3384375" cy="2433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le tekstowe 5"/>
          <p:cNvSpPr txBox="1"/>
          <p:nvPr/>
        </p:nvSpPr>
        <p:spPr>
          <a:xfrm>
            <a:off x="8654479" y="5377914"/>
            <a:ext cx="338554" cy="141277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1000" i="1" dirty="0"/>
              <a:t>Fot.: GDOŚ </a:t>
            </a:r>
          </a:p>
        </p:txBody>
      </p:sp>
    </p:spTree>
    <p:extLst>
      <p:ext uri="{BB962C8B-B14F-4D97-AF65-F5344CB8AC3E}">
        <p14:creationId xmlns:p14="http://schemas.microsoft.com/office/powerpoint/2010/main" val="2690862554"/>
      </p:ext>
    </p:extLst>
  </p:cSld>
  <p:clrMapOvr>
    <a:masterClrMapping/>
  </p:clrMapOvr>
</p:sld>
</file>

<file path=ppt/theme/theme1.xml><?xml version="1.0" encoding="utf-8"?>
<a:theme xmlns:a="http://schemas.openxmlformats.org/drawingml/2006/main" name="szablon_prezentacji_GDOS-3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Szablon_prezentacji-1</Template>
  <TotalTime>3983</TotalTime>
  <Words>429</Words>
  <Application>Microsoft Office PowerPoint</Application>
  <PresentationFormat>On-screen Show (4:3)</PresentationFormat>
  <Paragraphs>90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szablon_prezentacji_GDOS-3</vt:lpstr>
      <vt:lpstr>PowerPoint Presentation</vt:lpstr>
      <vt:lpstr>Finansowanie projektu </vt:lpstr>
      <vt:lpstr>Główne cele projektu</vt:lpstr>
      <vt:lpstr>Zaangażowane podmioty</vt:lpstr>
      <vt:lpstr>Kurs e-learningowy</vt:lpstr>
      <vt:lpstr>Konkurs dla Policji</vt:lpstr>
      <vt:lpstr>Szkolenia dla Policji</vt:lpstr>
      <vt:lpstr>Szkolenia dla prokuratorów</vt:lpstr>
      <vt:lpstr>Szkolenia dla sędziów</vt:lpstr>
      <vt:lpstr>Szkolenia dla organizacji pozarządowych</vt:lpstr>
      <vt:lpstr>Zielone staże w rdoś</vt:lpstr>
      <vt:lpstr>PowerPoint Presentation</vt:lpstr>
      <vt:lpstr>PowerPoint Presentation</vt:lpstr>
      <vt:lpstr>Kontakt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Renata Putkowska</dc:creator>
  <cp:lastModifiedBy>Konferencje</cp:lastModifiedBy>
  <cp:revision>356</cp:revision>
  <cp:lastPrinted>2018-04-19T08:33:06Z</cp:lastPrinted>
  <dcterms:created xsi:type="dcterms:W3CDTF">2017-02-27T12:46:21Z</dcterms:created>
  <dcterms:modified xsi:type="dcterms:W3CDTF">2021-08-02T06:26:56Z</dcterms:modified>
</cp:coreProperties>
</file>